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>
  <p:sldMasterIdLst>
    <p:sldMasterId id="2147483675" r:id="rId18"/>
  </p:sldMasterIdLst>
  <p:sldIdLst>
    <p:sldId id="265" r:id="rId20"/>
    <p:sldId id="282" r:id="rId21"/>
    <p:sldId id="277" r:id="rId22"/>
    <p:sldId id="279" r:id="rId23"/>
    <p:sldId id="280" r:id="rId24"/>
    <p:sldId id="261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  <p:embeddedFontLst>
    <p:embeddedFont>
      <p:font typeface="맑은 고딕" panose="020B0503020000020004" pitchFamily="50" charset="-127">
        <p:regular r:id="rId1"/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64130"/>
    <a:srgbClr val="677A6E"/>
    <a:srgbClr val="26412E"/>
    <a:srgbClr val="033721"/>
    <a:srgbClr val="182A2A"/>
    <a:srgbClr val="044A2C"/>
    <a:srgbClr val="366E56"/>
    <a:srgbClr val="465555"/>
    <a:srgbClr val="2F3F3F"/>
    <a:srgbClr val="39493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10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tableStyles" Target="tableStyles.xml"></Relationship><Relationship Id="rId3" Type="http://schemas.openxmlformats.org/officeDocument/2006/relationships/customXml" Target="../customXml/item3.xml"></Relationship><Relationship Id="rId4" Type="http://schemas.openxmlformats.org/officeDocument/2006/relationships/customXml" Target="../customXml/item2.xml"></Relationship><Relationship Id="rId5" Type="http://schemas.openxmlformats.org/officeDocument/2006/relationships/customXml" Target="../customXml/item1.xml"></Relationship><Relationship Id="rId6" Type="http://schemas.openxmlformats.org/officeDocument/2006/relationships/font" Target="fonts/font2.fntdata"></Relationship><Relationship Id="rId18" Type="http://schemas.openxmlformats.org/officeDocument/2006/relationships/slideMaster" Target="slideMasters/slideMaster1.xml"></Relationship><Relationship Id="rId19" Type="http://schemas.openxmlformats.org/officeDocument/2006/relationships/theme" Target="theme/theme1.xml"></Relationship><Relationship Id="rId20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CE876-ACBF-C374-2F54-037CAF615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534881-9873-31F6-2A28-8DFC66CA7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3DAA4-E235-8762-65E5-4AC72B4F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16427-8A24-FE6D-5AD0-C5095DAE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6B0A98-BCB6-46D3-9D29-E9F8E226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9A2F6-DBE2-409D-096C-E506DDFE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D0C48-90AD-12D8-31B4-F6C158A39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B1126-DAAC-145C-972A-A349536D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8AAC3-8184-2838-DA4B-75A924CE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79F24-44DE-D30B-F591-4412C448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2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63DDBE-0879-5FC2-F70A-C40617BB7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DE0BFE-3856-CEFD-9F57-37E90A58C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276FE-25D2-257A-9F59-C406D36D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56046-C73A-C261-0FA7-55A00D01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94A00-6BB0-2CE4-63EE-B67BA49E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2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CD073-A08E-F936-E7C4-5F9FBCBE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D6E69-44DC-46E5-0732-84792F07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C96B2-C6C5-9B12-6FFE-376E65DC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A89BF-EA19-312A-2C75-BB9D9849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A3E9D-BE30-F4F0-7FF4-86BF9006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8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8513F-C82C-14EA-10FE-AA7180E5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69ACF-8DA2-F8DA-3656-7F62560C0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19D87-1E88-CBC2-6E7F-EE9A6428D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36930-260D-553F-E38C-57BB5D97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C1442-0F1B-B822-5EA1-E9D243CA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73637-814F-D307-0BD4-C4C9CB9B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511E1-A2D2-10ED-938D-56F2C6DF4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F50D1B-A746-298B-181A-70D7A20E8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D6D94-7708-D51E-72DD-D9F45F59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70AAC-8643-9DD3-198D-C04921F6E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2F3CC-B418-A31E-9E82-DD830E0D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7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CF3C7-56BD-E051-9356-6D78CCF1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E5CAF4-302B-B3C0-A9F5-F1DCFBA0B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D92745-44D7-8650-0FB4-EBA715CF1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8BD420-0979-CC8D-1CF9-E24369CD5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B6FB2C-65BB-4A0B-FE82-74D71C7C7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E32871-FEEE-F247-089C-7B28E21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A0B6DA-90B3-7CAB-C1B1-09CC433E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4D9594-1946-F444-E1F9-8AA74052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8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CD5A4-9A54-7BA2-E4C2-09FFB7C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46C53-CEB0-CE8A-4778-540C5A24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F1E8C9-6379-F0FB-EAA2-30BB4E7B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C48F19-49D4-2607-C3CA-F811FC88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E2D95E-1CFE-6AFF-26E7-F509B9DE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3743E8-F3A4-F0DD-A788-5DD6E687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A6B9BC-D9C1-BD61-5376-7F5CBB1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6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9BDD4-4548-18BA-E063-524D6079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F9DA-160D-C039-ADD9-49D79E3F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6992A8-2938-3751-DEC5-D2EA709D6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D922C9-2B61-6634-E7FF-8BF20976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862F1-E0A7-C147-521D-D2E46748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1F106C-9470-3A38-0C8D-FB7C51CF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77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7C1C7-A4FE-3F5F-8418-E3D2E048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B02E89-95CF-62F2-3E83-C1D382BE1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BFD0-970D-F4FD-BD68-89FBA4D31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4B8551-8DE7-D34E-245F-40F643C1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F743E9-F694-78D3-B6FE-3222D3B6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44DB5-2DC7-ED28-88B9-31128973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F479CF-E5E3-A9A6-CC06-31C272B1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811FA1-FFFC-FE8B-DC08-C44541E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8A171-F2A8-7EB7-918A-C7FED8A80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FBDA429F-C47E-4C45-B5EC-03BEE8A1DE28}" type="datetimeFigureOut">
              <a:rPr lang="ko-KR" altLang="en-US" smtClean="0"/>
              <a:pPr/>
              <a:t>2023-09-17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C8D7F-335F-DE66-16A2-753CA8638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0D49E-8239-45DD-7706-84BB8CBA2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D1060FB5-99A7-4C1A-ADDD-913C5704ABB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1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3.sv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8.pn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3.sv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8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3.sv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8.pn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11.png"></Relationship><Relationship Id="rId3" Type="http://schemas.openxmlformats.org/officeDocument/2006/relationships/image" Target="../media/fImage147031961478.png"></Relationship><Relationship Id="rId4" Type="http://schemas.openxmlformats.org/officeDocument/2006/relationships/image" Target="../media/fImage51751979358.png"></Relationship><Relationship Id="rId5" Type="http://schemas.openxmlformats.org/officeDocument/2006/relationships/image" Target="../media/fImage302401986962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11.png"></Relationship><Relationship Id="rId3" Type="http://schemas.openxmlformats.org/officeDocument/2006/relationships/image" Target="../media/fImage216262134464.png"></Relationship><Relationship Id="rId4" Type="http://schemas.openxmlformats.org/officeDocument/2006/relationships/image" Target="../media/fImage147032145705.png"></Relationship><Relationship Id="rId5" Type="http://schemas.openxmlformats.org/officeDocument/2006/relationships/image" Target="../media/fImage302402158145.jpe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11.png"></Relationship><Relationship Id="rId3" Type="http://schemas.openxmlformats.org/officeDocument/2006/relationships/image" Target="../media/fImage927602303281.png"></Relationship><Relationship Id="rId4" Type="http://schemas.openxmlformats.org/officeDocument/2006/relationships/image" Target="../media/fImage201902326827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973DB72-5083-26EE-4B77-1B2340D2BE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9C57F9-B3E8-4719-631D-2D21FB125F89}"/>
              </a:ext>
            </a:extLst>
          </p:cNvPr>
          <p:cNvCxnSpPr/>
          <p:nvPr/>
        </p:nvCxnSpPr>
        <p:spPr>
          <a:xfrm>
            <a:off x="8327390" y="914400"/>
            <a:ext cx="0" cy="5041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498E0D-2A45-ED00-0BBD-6E1721D65CE2}"/>
              </a:ext>
            </a:extLst>
          </p:cNvPr>
          <p:cNvSpPr txBox="1"/>
          <p:nvPr/>
        </p:nvSpPr>
        <p:spPr>
          <a:xfrm>
            <a:off x="6647180" y="1135380"/>
            <a:ext cx="1838960" cy="23990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5000">
                <a:solidFill>
                  <a:schemeClr val="bg1"/>
                </a:solidFill>
                <a:latin typeface="Pretendard Thin" charset="0"/>
                <a:ea typeface="Pretendard Thin" charset="0"/>
                <a:cs typeface="Pretendard Thin" charset="0"/>
              </a:rPr>
              <a:t>2</a:t>
            </a:r>
            <a:endParaRPr lang="ko-KR" altLang="en-US" sz="15000">
              <a:solidFill>
                <a:schemeClr val="bg1"/>
              </a:solidFill>
              <a:latin typeface="Pretendard Thin" charset="0"/>
              <a:ea typeface="Pretendard Thin" charset="0"/>
              <a:cs typeface="Pretendard Thin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1CA77-5FE1-AB18-E60F-F7DD65BCD411}"/>
              </a:ext>
            </a:extLst>
          </p:cNvPr>
          <p:cNvSpPr txBox="1"/>
          <p:nvPr/>
        </p:nvSpPr>
        <p:spPr>
          <a:xfrm>
            <a:off x="8337550" y="3303270"/>
            <a:ext cx="2816225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400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세부구현계획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9B5BA0-0DB2-17A7-136C-A92849B1E20A}"/>
              </a:ext>
            </a:extLst>
          </p:cNvPr>
          <p:cNvSpPr/>
          <p:nvPr/>
        </p:nvSpPr>
        <p:spPr>
          <a:xfrm>
            <a:off x="8327390" y="1035685"/>
            <a:ext cx="1210310" cy="17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16179-D01C-3790-42EB-84130C3BD9DB}"/>
              </a:ext>
            </a:extLst>
          </p:cNvPr>
          <p:cNvSpPr txBox="1"/>
          <p:nvPr/>
        </p:nvSpPr>
        <p:spPr>
          <a:xfrm>
            <a:off x="8293735" y="990600"/>
            <a:ext cx="1280160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>
                <a:solidFill>
                  <a:srgbClr val="26412E"/>
                </a:solidFill>
                <a:latin typeface="Pretendard Light" charset="0"/>
                <a:ea typeface="Pretendard Light" charset="0"/>
              </a:rPr>
              <a:t>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42AAE-1EF1-A5DB-3A2D-A4D2E475CF24}"/>
              </a:ext>
            </a:extLst>
          </p:cNvPr>
          <p:cNvSpPr txBox="1"/>
          <p:nvPr/>
        </p:nvSpPr>
        <p:spPr>
          <a:xfrm>
            <a:off x="8370570" y="4504690"/>
            <a:ext cx="31051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endParaRPr lang="ko-KR" altLang="en-US" sz="2000">
              <a:solidFill>
                <a:schemeClr val="bg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4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0470BF54-988F-E540-4623-1D00151E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F76AB-99DB-6FF5-866A-D38ED21E03ED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861153-703D-22D1-A26D-311C5D3F8491}"/>
              </a:ext>
            </a:extLst>
          </p:cNvPr>
          <p:cNvSpPr txBox="1">
            <a:spLocks/>
          </p:cNvSpPr>
          <p:nvPr/>
        </p:nvSpPr>
        <p:spPr>
          <a:xfrm>
            <a:off x="394704" y="429846"/>
            <a:ext cx="1918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 err="1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</a:t>
            </a:r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2199E-CDAA-F529-16C3-5CBECB3839C5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 descr="스크린샷, 스마트폰, 흑백이(가) 표시된 사진&#10;&#10;자동 생성된 설명">
            <a:extLst>
              <a:ext uri="{FF2B5EF4-FFF2-40B4-BE49-F238E27FC236}">
                <a16:creationId xmlns:a16="http://schemas.microsoft.com/office/drawing/2014/main" id="{D11612AD-FE8B-AEE4-2BA5-E5EA9DCB5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83664"/>
            <a:ext cx="23622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35877-43A6-92EC-C7D7-ABFD5CFB328C}"/>
              </a:ext>
            </a:extLst>
          </p:cNvPr>
          <p:cNvSpPr txBox="1"/>
          <p:nvPr/>
        </p:nvSpPr>
        <p:spPr>
          <a:xfrm>
            <a:off x="7169369" y="3041824"/>
            <a:ext cx="2664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채팅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및 이미지 입력 가능</a:t>
            </a:r>
            <a:endParaRPr lang="ko-KR" altLang="en-US" sz="2000" dirty="0">
              <a:solidFill>
                <a:schemeClr val="tx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5308B4EC-17F4-84C6-4C3B-03D358EFAAAD}"/>
              </a:ext>
            </a:extLst>
          </p:cNvPr>
          <p:cNvSpPr/>
          <p:nvPr/>
        </p:nvSpPr>
        <p:spPr>
          <a:xfrm>
            <a:off x="4341430" y="5227303"/>
            <a:ext cx="1462252" cy="271837"/>
          </a:xfrm>
          <a:prstGeom prst="wedgeRoundRectCallout">
            <a:avLst>
              <a:gd name="adj1" fmla="val 55717"/>
              <a:gd name="adj2" fmla="val 1989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위 교안 내용을 요약해줘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54EE6D-575C-0134-70CB-6FA4386B3589}"/>
              </a:ext>
            </a:extLst>
          </p:cNvPr>
          <p:cNvSpPr/>
          <p:nvPr/>
        </p:nvSpPr>
        <p:spPr>
          <a:xfrm>
            <a:off x="4026119" y="5651938"/>
            <a:ext cx="1777563" cy="252248"/>
          </a:xfrm>
          <a:prstGeom prst="roundRect">
            <a:avLst>
              <a:gd name="adj" fmla="val 494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</a:rPr>
              <a:t>Message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28" name="Picture 4" descr="무료영어공부 [원서- 백설공주 Little Snow White] PDF 자료">
            <a:extLst>
              <a:ext uri="{FF2B5EF4-FFF2-40B4-BE49-F238E27FC236}">
                <a16:creationId xmlns:a16="http://schemas.microsoft.com/office/drawing/2014/main" id="{77D8E567-5511-7DB9-BCB3-C1A7C602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13" y="2892274"/>
            <a:ext cx="1543872" cy="21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C50E40E-B433-C1C3-8F86-50DEC03396B0}"/>
              </a:ext>
            </a:extLst>
          </p:cNvPr>
          <p:cNvSpPr/>
          <p:nvPr/>
        </p:nvSpPr>
        <p:spPr>
          <a:xfrm>
            <a:off x="4449817" y="2956027"/>
            <a:ext cx="1353865" cy="2174096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37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0470BF54-988F-E540-4623-1D00151E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065" y="6440170"/>
            <a:ext cx="1243965" cy="2971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158207-EA93-9A6E-0191-E4BA869A43E8}"/>
              </a:ext>
            </a:extLst>
          </p:cNvPr>
          <p:cNvSpPr txBox="1"/>
          <p:nvPr/>
        </p:nvSpPr>
        <p:spPr>
          <a:xfrm>
            <a:off x="428625" y="860425"/>
            <a:ext cx="209550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부가 설명</a:t>
            </a:r>
            <a:endParaRPr lang="ko-KR" altLang="en-US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F76AB-99DB-6FF5-866A-D38ED21E03ED}"/>
              </a:ext>
            </a:extLst>
          </p:cNvPr>
          <p:cNvCxnSpPr>
            <a:cxnSpLocks/>
          </p:cNvCxnSpPr>
          <p:nvPr/>
        </p:nvCxnSpPr>
        <p:spPr>
          <a:xfrm>
            <a:off x="394970" y="830580"/>
            <a:ext cx="11402695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861153-703D-22D1-A26D-311C5D3F8491}"/>
              </a:ext>
            </a:extLst>
          </p:cNvPr>
          <p:cNvSpPr txBox="1">
            <a:spLocks/>
          </p:cNvSpPr>
          <p:nvPr/>
        </p:nvSpPr>
        <p:spPr>
          <a:xfrm>
            <a:off x="394970" y="429895"/>
            <a:ext cx="1918970" cy="43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 err="1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</a:t>
            </a:r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2199E-CDAA-F529-16C3-5CBECB3839C5}"/>
              </a:ext>
            </a:extLst>
          </p:cNvPr>
          <p:cNvSpPr txBox="1"/>
          <p:nvPr/>
        </p:nvSpPr>
        <p:spPr>
          <a:xfrm>
            <a:off x="10668000" y="555625"/>
            <a:ext cx="112903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BD6DF1-A97B-0F6D-3C0C-862D2D4BF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83360"/>
            <a:ext cx="2362200" cy="4762500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A62333A-7D8C-FBFE-394E-D0BC29924522}"/>
              </a:ext>
            </a:extLst>
          </p:cNvPr>
          <p:cNvSpPr/>
          <p:nvPr/>
        </p:nvSpPr>
        <p:spPr>
          <a:xfrm>
            <a:off x="4232910" y="2120265"/>
            <a:ext cx="1570355" cy="372110"/>
          </a:xfrm>
          <a:prstGeom prst="wedgeRoundRectCallout">
            <a:avLst>
              <a:gd name="adj1" fmla="val 55717"/>
              <a:gd name="adj2" fmla="val 1989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0" i="0" dirty="0">
                <a:solidFill>
                  <a:srgbClr val="ECECF1"/>
                </a:solidFill>
                <a:effectLst/>
                <a:latin typeface="Söhne"/>
              </a:rPr>
              <a:t>운영체제 수업에서 </a:t>
            </a:r>
            <a:r>
              <a:rPr lang="ko-KR" altLang="en-US" sz="800" b="0" i="0" dirty="0" err="1">
                <a:solidFill>
                  <a:srgbClr val="ECECF1"/>
                </a:solidFill>
                <a:effectLst/>
                <a:latin typeface="Söhne"/>
              </a:rPr>
              <a:t>스케쥴링</a:t>
            </a:r>
            <a:r>
              <a:rPr lang="ko-KR" altLang="en-US" sz="800" b="0" i="0" dirty="0">
                <a:solidFill>
                  <a:srgbClr val="ECECF1"/>
                </a:solidFill>
                <a:effectLst/>
                <a:latin typeface="Söhne"/>
              </a:rPr>
              <a:t> 방법론들에 대해 설명을 해줘</a:t>
            </a:r>
            <a:endParaRPr lang="ko-KR" altLang="en-US" sz="8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A75F5D0-4BD6-0463-A44D-88027E285E32}"/>
              </a:ext>
            </a:extLst>
          </p:cNvPr>
          <p:cNvSpPr/>
          <p:nvPr/>
        </p:nvSpPr>
        <p:spPr>
          <a:xfrm>
            <a:off x="4025900" y="5652135"/>
            <a:ext cx="1777365" cy="252095"/>
          </a:xfrm>
          <a:prstGeom prst="roundRect">
            <a:avLst>
              <a:gd name="adj" fmla="val 494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</a:rPr>
              <a:t>Message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7CCE4C6F-BA8B-9BD8-0738-A678C232CB97}"/>
              </a:ext>
            </a:extLst>
          </p:cNvPr>
          <p:cNvSpPr/>
          <p:nvPr/>
        </p:nvSpPr>
        <p:spPr>
          <a:xfrm>
            <a:off x="4025900" y="2632710"/>
            <a:ext cx="1777365" cy="2940685"/>
          </a:xfrm>
          <a:prstGeom prst="wedgeRoundRectCallout">
            <a:avLst>
              <a:gd name="adj1" fmla="val -55835"/>
              <a:gd name="adj2" fmla="val 2389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1" i="0" dirty="0">
                <a:solidFill>
                  <a:schemeClr val="tx1"/>
                </a:solidFill>
                <a:effectLst/>
              </a:rPr>
              <a:t>1. FCFS (First-Come, First-Served)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가장 간단한 스케줄링 알고리즘 중 하나입니다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먼저 도착한 프로세스가 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CPU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를 사용하며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, 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다른 프로세스가 도착할 때까지 계속 실행됩니다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선착순서대로 처리하기 때문에 평균 대기 시간은 길 수 있습니다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l"/>
            <a:r>
              <a:rPr lang="en-US" altLang="ko-KR" sz="800" b="1" i="0" dirty="0">
                <a:solidFill>
                  <a:schemeClr val="tx1"/>
                </a:solidFill>
                <a:effectLst/>
              </a:rPr>
              <a:t>2. SJF (Shortest Job First)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실행 시간이 가장 짧은 프로세스를 먼저 실행하는 알고리즘입니다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최소 대기 시간을 보장하며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, 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최적의 스케줄링을 제공합니다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 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하지만 프로세스의 실행 시간을 미리 파악해야 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ctr"/>
            <a:r>
              <a:rPr lang="en-US" altLang="ko-KR" sz="1200" b="1" i="0" dirty="0">
                <a:solidFill>
                  <a:schemeClr val="tx1"/>
                </a:solidFill>
                <a:effectLst/>
              </a:rPr>
              <a:t>…</a:t>
            </a:r>
          </a:p>
        </p:txBody>
      </p:sp>
      <p:sp>
        <p:nvSpPr>
          <p:cNvPr id="28" name="텍스트 상자 1"/>
          <p:cNvSpPr txBox="1">
            <a:spLocks/>
          </p:cNvSpPr>
          <p:nvPr/>
        </p:nvSpPr>
        <p:spPr>
          <a:xfrm rot="0">
            <a:off x="6856730" y="3430270"/>
            <a:ext cx="2665730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>
                <a:solidFill>
                  <a:schemeClr val="tx1"/>
                </a:solidFill>
                <a:latin typeface="Noto Sans CJK KR Light" charset="0"/>
                <a:ea typeface="Noto Sans CJK KR Light" charset="0"/>
              </a:rPr>
              <a:t>사용자의 요청에 따른 부가 설명 (LANGCHAIN 사용)</a:t>
            </a:r>
            <a:endParaRPr lang="ko-KR" altLang="en-US" sz="2000">
              <a:solidFill>
                <a:schemeClr val="tx1"/>
              </a:solidFill>
              <a:latin typeface="Noto Sans CJK KR Light" charset="0"/>
              <a:ea typeface="Noto Sans CJK K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8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0470BF54-988F-E540-4623-1D00151E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065" y="6440170"/>
            <a:ext cx="1243965" cy="2971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158207-EA93-9A6E-0191-E4BA869A43E8}"/>
              </a:ext>
            </a:extLst>
          </p:cNvPr>
          <p:cNvSpPr txBox="1"/>
          <p:nvPr/>
        </p:nvSpPr>
        <p:spPr>
          <a:xfrm>
            <a:off x="428625" y="860425"/>
            <a:ext cx="209550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요약</a:t>
            </a:r>
            <a:endParaRPr lang="ko-KR" altLang="en-US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F76AB-99DB-6FF5-866A-D38ED21E03ED}"/>
              </a:ext>
            </a:extLst>
          </p:cNvPr>
          <p:cNvCxnSpPr>
            <a:cxnSpLocks/>
          </p:cNvCxnSpPr>
          <p:nvPr/>
        </p:nvCxnSpPr>
        <p:spPr>
          <a:xfrm>
            <a:off x="394970" y="830580"/>
            <a:ext cx="11402695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861153-703D-22D1-A26D-311C5D3F8491}"/>
              </a:ext>
            </a:extLst>
          </p:cNvPr>
          <p:cNvSpPr txBox="1">
            <a:spLocks/>
          </p:cNvSpPr>
          <p:nvPr/>
        </p:nvSpPr>
        <p:spPr>
          <a:xfrm>
            <a:off x="394970" y="429895"/>
            <a:ext cx="1918970" cy="43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 err="1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</a:t>
            </a:r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2199E-CDAA-F529-16C3-5CBECB3839C5}"/>
              </a:ext>
            </a:extLst>
          </p:cNvPr>
          <p:cNvSpPr txBox="1"/>
          <p:nvPr/>
        </p:nvSpPr>
        <p:spPr>
          <a:xfrm>
            <a:off x="10668000" y="555625"/>
            <a:ext cx="112903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8462B5-9E32-58D5-F5DE-96DFECBC7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83360"/>
            <a:ext cx="2362200" cy="4762500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443FB0D1-400E-2E70-F1CB-0E7B8D019ACD}"/>
              </a:ext>
            </a:extLst>
          </p:cNvPr>
          <p:cNvSpPr/>
          <p:nvPr/>
        </p:nvSpPr>
        <p:spPr>
          <a:xfrm>
            <a:off x="4232910" y="2108200"/>
            <a:ext cx="1570355" cy="284480"/>
          </a:xfrm>
          <a:prstGeom prst="wedgeRoundRectCallout">
            <a:avLst>
              <a:gd name="adj1" fmla="val 55717"/>
              <a:gd name="adj2" fmla="val 1989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위 교안 내용을 요약해줘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7C0D62-4A27-7C7F-E379-5EA5028CEA94}"/>
              </a:ext>
            </a:extLst>
          </p:cNvPr>
          <p:cNvSpPr/>
          <p:nvPr/>
        </p:nvSpPr>
        <p:spPr>
          <a:xfrm>
            <a:off x="4025900" y="5652135"/>
            <a:ext cx="1777365" cy="252095"/>
          </a:xfrm>
          <a:prstGeom prst="roundRect">
            <a:avLst>
              <a:gd name="adj" fmla="val 494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</a:rPr>
              <a:t>Message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E7B285F-5C41-C4F2-8395-1C573BC3BC86}"/>
              </a:ext>
            </a:extLst>
          </p:cNvPr>
          <p:cNvSpPr/>
          <p:nvPr/>
        </p:nvSpPr>
        <p:spPr>
          <a:xfrm>
            <a:off x="4025900" y="2498725"/>
            <a:ext cx="1777365" cy="3074035"/>
          </a:xfrm>
          <a:prstGeom prst="wedgeRoundRectCallout">
            <a:avLst>
              <a:gd name="adj1" fmla="val -55835"/>
              <a:gd name="adj2" fmla="val 2389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 FCFS (First-Come, First-Served)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: 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먼저 도착한 프로세스부터 실행하는 간단한 방법으로 대기 시간이 길 수 있습니다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 SJF (Shortest Job First)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: 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실행 시간이 가장 짧은 프로세스를 먼저 실행하여 최소 대기 시간을 유지합니다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 Round Robin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: 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시간 간격을 두고 프로세스를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</a:rPr>
              <a:t>번갈아가며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 실행하여 공정성을 제공합니다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 Priority Scheduling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: 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각 프로세스에 우선순위를 부여하고 높은 우선순위의 프로세스를 먼저 실행합니다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 Multilevel Queue Scheduling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: 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여러 큐를 사용하여 프로세스를 우선순위에 따라 그룹화하고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</a:rPr>
              <a:t>스케줄링합니다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 Multilevel Feedback Queue Scheduling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: </a:t>
            </a:r>
            <a:r>
              <a:rPr lang="ko-KR" altLang="en-US" sz="800" b="0" i="0" dirty="0">
                <a:solidFill>
                  <a:schemeClr val="tx1"/>
                </a:solidFill>
                <a:effectLst/>
              </a:rPr>
              <a:t>다양한 조건에 따라 프로세스를 다른 큐로 이동하여 유연하게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</a:rPr>
              <a:t>스케줄링합니다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28" name="텍스트 상자 2"/>
          <p:cNvSpPr txBox="1">
            <a:spLocks/>
          </p:cNvSpPr>
          <p:nvPr/>
        </p:nvSpPr>
        <p:spPr>
          <a:xfrm rot="0">
            <a:off x="6950075" y="3160395"/>
            <a:ext cx="3935095" cy="7067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>
                <a:solidFill>
                  <a:schemeClr val="tx1"/>
                </a:solidFill>
                <a:latin typeface="Noto Sans CJK KR Light" charset="0"/>
                <a:ea typeface="Noto Sans CJK KR Light" charset="0"/>
              </a:rPr>
              <a:t>사용자가 </a:t>
            </a:r>
            <a:r>
              <a:rPr lang="ko-KR" altLang="en-US" sz="2000">
                <a:solidFill>
                  <a:schemeClr val="tx1"/>
                </a:solidFill>
                <a:latin typeface="Noto Sans CJK KR Light" charset="0"/>
                <a:ea typeface="Noto Sans CJK KR Light" charset="0"/>
              </a:rPr>
              <a:t>입력한 내용</a:t>
            </a:r>
            <a:r>
              <a:rPr lang="ko-KR" altLang="en-US" sz="2000">
                <a:solidFill>
                  <a:schemeClr val="tx1"/>
                </a:solidFill>
                <a:latin typeface="Noto Sans CJK KR Light" charset="0"/>
                <a:ea typeface="Noto Sans CJK KR Light" charset="0"/>
              </a:rPr>
              <a:t> 요약(O</a:t>
            </a:r>
            <a:r>
              <a:rPr lang="ko-KR" altLang="en-US" sz="2000">
                <a:solidFill>
                  <a:schemeClr val="tx1"/>
                </a:solidFill>
                <a:latin typeface="Noto Sans CJK KR Light" charset="0"/>
                <a:ea typeface="Noto Sans CJK KR Light" charset="0"/>
              </a:rPr>
              <a:t>CR을 통해 이미지 인식) </a:t>
            </a:r>
            <a:endParaRPr lang="ko-KR" altLang="en-US" sz="2000">
              <a:latin typeface="Noto Sans CJK KR Light" charset="0"/>
              <a:ea typeface="Noto Sans CJK K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4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0470BF54-988F-E540-4623-1D00151E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065" y="6440170"/>
            <a:ext cx="1243965" cy="2971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158207-EA93-9A6E-0191-E4BA869A43E8}"/>
              </a:ext>
            </a:extLst>
          </p:cNvPr>
          <p:cNvSpPr txBox="1"/>
          <p:nvPr/>
        </p:nvSpPr>
        <p:spPr>
          <a:xfrm>
            <a:off x="428625" y="860425"/>
            <a:ext cx="209550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연습 문제 생성</a:t>
            </a:r>
            <a:endParaRPr lang="ko-KR" altLang="en-US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F76AB-99DB-6FF5-866A-D38ED21E03ED}"/>
              </a:ext>
            </a:extLst>
          </p:cNvPr>
          <p:cNvCxnSpPr>
            <a:cxnSpLocks/>
          </p:cNvCxnSpPr>
          <p:nvPr/>
        </p:nvCxnSpPr>
        <p:spPr>
          <a:xfrm>
            <a:off x="394970" y="830580"/>
            <a:ext cx="11402695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861153-703D-22D1-A26D-311C5D3F8491}"/>
              </a:ext>
            </a:extLst>
          </p:cNvPr>
          <p:cNvSpPr txBox="1">
            <a:spLocks/>
          </p:cNvSpPr>
          <p:nvPr/>
        </p:nvSpPr>
        <p:spPr>
          <a:xfrm>
            <a:off x="394970" y="429895"/>
            <a:ext cx="1918970" cy="43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 err="1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</a:t>
            </a:r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2199E-CDAA-F529-16C3-5CBECB3839C5}"/>
              </a:ext>
            </a:extLst>
          </p:cNvPr>
          <p:cNvSpPr txBox="1"/>
          <p:nvPr/>
        </p:nvSpPr>
        <p:spPr>
          <a:xfrm>
            <a:off x="10668000" y="555625"/>
            <a:ext cx="112903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A709C9-B831-5E80-1CD0-1EF6AE44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83360"/>
            <a:ext cx="2362200" cy="4762500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7BB11AA-7330-F530-0908-2A93EDFD6BCB}"/>
              </a:ext>
            </a:extLst>
          </p:cNvPr>
          <p:cNvSpPr/>
          <p:nvPr/>
        </p:nvSpPr>
        <p:spPr>
          <a:xfrm>
            <a:off x="4666615" y="2628265"/>
            <a:ext cx="1137285" cy="372110"/>
          </a:xfrm>
          <a:prstGeom prst="wedgeRoundRectCallout">
            <a:avLst>
              <a:gd name="adj1" fmla="val 55717"/>
              <a:gd name="adj2" fmla="val 1989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위 </a:t>
            </a:r>
            <a:r>
              <a:rPr lang="ko-KR" altLang="en-US" sz="800"/>
              <a:t>교안 내용으로 연습문제 만들어줘</a:t>
            </a:r>
            <a:endParaRPr lang="ko-KR" altLang="en-US" sz="8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E43B3-FC59-C87F-410A-893026EEFC48}"/>
              </a:ext>
            </a:extLst>
          </p:cNvPr>
          <p:cNvSpPr/>
          <p:nvPr/>
        </p:nvSpPr>
        <p:spPr>
          <a:xfrm>
            <a:off x="4025900" y="5652135"/>
            <a:ext cx="1777365" cy="252095"/>
          </a:xfrm>
          <a:prstGeom prst="roundRect">
            <a:avLst>
              <a:gd name="adj" fmla="val 494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</a:rPr>
              <a:t>Message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08A2A588-34D1-6809-78B2-B830C2863A70}"/>
              </a:ext>
            </a:extLst>
          </p:cNvPr>
          <p:cNvSpPr/>
          <p:nvPr/>
        </p:nvSpPr>
        <p:spPr>
          <a:xfrm>
            <a:off x="4025900" y="3140710"/>
            <a:ext cx="1777365" cy="2366010"/>
          </a:xfrm>
          <a:prstGeom prst="wedgeRoundRectCallout">
            <a:avLst>
              <a:gd name="adj1" fmla="val -55392"/>
              <a:gd name="adj2" fmla="val 2406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1" i="0" dirty="0">
                <a:solidFill>
                  <a:schemeClr val="tx1"/>
                </a:solidFill>
                <a:effectLst/>
              </a:rPr>
              <a:t>1. FCFS (First-Come, First-Served) </a:t>
            </a:r>
            <a:r>
              <a:rPr lang="ko-KR" altLang="en-US" sz="800" b="1" i="0" dirty="0">
                <a:solidFill>
                  <a:schemeClr val="tx1"/>
                </a:solidFill>
                <a:effectLst/>
              </a:rPr>
              <a:t>스케줄링 방법의 특징을 설명하십시오</a:t>
            </a: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. </a:t>
            </a:r>
            <a:r>
              <a:rPr lang="ko-KR" altLang="en-US" sz="800" b="1" i="0" dirty="0">
                <a:solidFill>
                  <a:schemeClr val="tx1"/>
                </a:solidFill>
                <a:effectLst/>
              </a:rPr>
              <a:t>어떤 상황에서 이 방법이 유용할까요</a:t>
            </a: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?</a:t>
            </a:r>
          </a:p>
          <a:p>
            <a:pPr marL="228600" indent="-228600" algn="l">
              <a:buAutoNum type="arabicPeriod"/>
            </a:pPr>
            <a:endParaRPr lang="ko-KR" altLang="en-US" sz="800" b="0" i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ko-KR" sz="800" b="1" i="0" dirty="0">
                <a:solidFill>
                  <a:schemeClr val="tx1"/>
                </a:solidFill>
                <a:effectLst/>
              </a:rPr>
              <a:t>2. SJF (Shortest Job First) </a:t>
            </a:r>
            <a:r>
              <a:rPr lang="ko-KR" altLang="en-US" sz="800" b="1" i="0" dirty="0">
                <a:solidFill>
                  <a:schemeClr val="tx1"/>
                </a:solidFill>
                <a:effectLst/>
              </a:rPr>
              <a:t>스케줄링 알고리즘은 어떻게 작동하며 어떤 장단점이 있나요</a:t>
            </a: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? </a:t>
            </a:r>
            <a:r>
              <a:rPr lang="ko-KR" altLang="en-US" sz="800" b="1" i="0" dirty="0">
                <a:solidFill>
                  <a:schemeClr val="tx1"/>
                </a:solidFill>
                <a:effectLst/>
              </a:rPr>
              <a:t>실행 시간을 미리 알 수 없는 경우 어떻게 될까요</a:t>
            </a: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?</a:t>
            </a:r>
          </a:p>
          <a:p>
            <a:pPr algn="l"/>
            <a:endParaRPr lang="ko-KR" altLang="en-US" sz="800" b="0" i="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ko-KR" sz="800" b="1" i="0" dirty="0">
                <a:solidFill>
                  <a:schemeClr val="tx1"/>
                </a:solidFill>
                <a:effectLst/>
              </a:rPr>
              <a:t>3. Round Robin </a:t>
            </a:r>
            <a:r>
              <a:rPr lang="ko-KR" altLang="en-US" sz="800" b="1" i="0" dirty="0">
                <a:solidFill>
                  <a:schemeClr val="tx1"/>
                </a:solidFill>
                <a:effectLst/>
              </a:rPr>
              <a:t>스케줄링 방법에서 타임 슬라이스가 너무 짧거나 너무 긴 경우 어떤 문제가 발생할 수 있을까요</a:t>
            </a: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? </a:t>
            </a:r>
            <a:r>
              <a:rPr lang="ko-KR" altLang="en-US" sz="800" b="1" i="0" dirty="0">
                <a:solidFill>
                  <a:schemeClr val="tx1"/>
                </a:solidFill>
                <a:effectLst/>
              </a:rPr>
              <a:t>적절한 타임 슬라이스를 선택하는 방법은 무엇일까요</a:t>
            </a:r>
            <a:r>
              <a:rPr lang="en-US" altLang="ko-KR" sz="800" b="1" i="0" dirty="0">
                <a:solidFill>
                  <a:schemeClr val="tx1"/>
                </a:solidFill>
                <a:effectLst/>
              </a:rPr>
              <a:t>?</a:t>
            </a:r>
            <a:endParaRPr lang="ko-KR" altLang="en-US" sz="800" b="0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28" name="텍스트 상자 3"/>
          <p:cNvSpPr txBox="1">
            <a:spLocks/>
          </p:cNvSpPr>
          <p:nvPr/>
        </p:nvSpPr>
        <p:spPr>
          <a:xfrm>
            <a:off x="6848475" y="3396615"/>
            <a:ext cx="2665730" cy="10140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>
                <a:solidFill>
                  <a:schemeClr val="tx1"/>
                </a:solidFill>
                <a:latin typeface="Noto Sans CJK KR Light" charset="0"/>
                <a:ea typeface="Noto Sans CJK KR Light" charset="0"/>
              </a:rPr>
              <a:t>사용자의 요청에 따른 연습문제 생성 </a:t>
            </a:r>
            <a:endParaRPr lang="ko-KR" altLang="en-US" sz="2000">
              <a:solidFill>
                <a:schemeClr val="tx1"/>
              </a:solidFill>
              <a:latin typeface="Noto Sans CJK KR Light" charset="0"/>
              <a:ea typeface="Noto Sans CJK KR Light" charset="0"/>
            </a:endParaRPr>
          </a:p>
          <a:p>
            <a:pPr marL="0" indent="0" algn="l" latinLnBrk="0">
              <a:buFontTx/>
              <a:buNone/>
            </a:pPr>
            <a:r>
              <a:rPr lang="ko-KR" altLang="en-US" sz="2000">
                <a:solidFill>
                  <a:schemeClr val="tx1"/>
                </a:solidFill>
                <a:latin typeface="Noto Sans CJK KR Light" charset="0"/>
                <a:ea typeface="Noto Sans CJK KR Light" charset="0"/>
              </a:rPr>
              <a:t>(LANGCHAIN 사용)</a:t>
            </a:r>
            <a:endParaRPr lang="ko-KR" altLang="en-US" sz="2000">
              <a:solidFill>
                <a:schemeClr val="tx1"/>
              </a:solidFill>
              <a:latin typeface="Noto Sans CJK KR Light" charset="0"/>
              <a:ea typeface="Noto Sans CJK K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9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0470BF54-988F-E540-4623-1D00151E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158207-EA93-9A6E-0191-E4BA869A43E8}"/>
              </a:ext>
            </a:extLst>
          </p:cNvPr>
          <p:cNvSpPr txBox="1"/>
          <p:nvPr/>
        </p:nvSpPr>
        <p:spPr>
          <a:xfrm>
            <a:off x="428626" y="860733"/>
            <a:ext cx="3122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 err="1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수업별</a:t>
            </a:r>
            <a:r>
              <a:rPr lang="ko-KR" altLang="en-US" sz="16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질문 저장 및 공유</a:t>
            </a:r>
            <a:endParaRPr lang="ko-KR" altLang="en-US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F76AB-99DB-6FF5-866A-D38ED21E03ED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861153-703D-22D1-A26D-311C5D3F8491}"/>
              </a:ext>
            </a:extLst>
          </p:cNvPr>
          <p:cNvSpPr txBox="1">
            <a:spLocks/>
          </p:cNvSpPr>
          <p:nvPr/>
        </p:nvSpPr>
        <p:spPr>
          <a:xfrm>
            <a:off x="394704" y="429846"/>
            <a:ext cx="2129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커뮤니티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2199E-CDAA-F529-16C3-5CBECB3839C5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 descr="스크린샷, 스마트폰, 흑백이(가) 표시된 사진&#10;&#10;자동 생성된 설명">
            <a:extLst>
              <a:ext uri="{FF2B5EF4-FFF2-40B4-BE49-F238E27FC236}">
                <a16:creationId xmlns:a16="http://schemas.microsoft.com/office/drawing/2014/main" id="{54AC928E-9043-067B-0B52-374A461FA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83664"/>
            <a:ext cx="2362200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12141E-B88E-3881-B4E9-B3E5C8D9961D}"/>
              </a:ext>
            </a:extLst>
          </p:cNvPr>
          <p:cNvSpPr txBox="1"/>
          <p:nvPr/>
        </p:nvSpPr>
        <p:spPr>
          <a:xfrm>
            <a:off x="4161111" y="1934345"/>
            <a:ext cx="1507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운영체제 질문게시판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53B687-6C7F-B56E-16CC-77437D50DCF4}"/>
              </a:ext>
            </a:extLst>
          </p:cNvPr>
          <p:cNvSpPr/>
          <p:nvPr/>
        </p:nvSpPr>
        <p:spPr>
          <a:xfrm>
            <a:off x="3929555" y="2238703"/>
            <a:ext cx="1970690" cy="811925"/>
          </a:xfrm>
          <a:prstGeom prst="roundRect">
            <a:avLst>
              <a:gd name="adj" fmla="val 80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54C05-5FF7-C0EA-F54A-3C672BB5F6DC}"/>
              </a:ext>
            </a:extLst>
          </p:cNvPr>
          <p:cNvSpPr txBox="1"/>
          <p:nvPr/>
        </p:nvSpPr>
        <p:spPr>
          <a:xfrm>
            <a:off x="3929555" y="2582529"/>
            <a:ext cx="19706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effectLst/>
                <a:latin typeface="Söhne"/>
              </a:rPr>
              <a:t>운영체제에서 스케줄링 </a:t>
            </a:r>
            <a:endParaRPr lang="en-US" altLang="ko-KR" sz="1100" b="0" i="0" dirty="0">
              <a:effectLst/>
              <a:latin typeface="Söhne"/>
            </a:endParaRPr>
          </a:p>
          <a:p>
            <a:r>
              <a:rPr lang="ko-KR" altLang="en-US" sz="1100" b="0" i="0" dirty="0">
                <a:effectLst/>
                <a:latin typeface="Söhne"/>
              </a:rPr>
              <a:t>방법론은 어떤 것들이 있나요</a:t>
            </a:r>
            <a:r>
              <a:rPr lang="en-US" altLang="ko-KR" sz="1100" b="0" i="0" dirty="0">
                <a:effectLst/>
                <a:latin typeface="Söhne"/>
              </a:rPr>
              <a:t>?</a:t>
            </a:r>
            <a:endParaRPr lang="ko-KR" altLang="en-US" sz="1100" dirty="0"/>
          </a:p>
        </p:txBody>
      </p:sp>
      <p:pic>
        <p:nvPicPr>
          <p:cNvPr id="17" name="그림 16" descr="원, 화이트, 디자인이(가) 표시된 사진&#10;&#10;자동 생성된 설명">
            <a:extLst>
              <a:ext uri="{FF2B5EF4-FFF2-40B4-BE49-F238E27FC236}">
                <a16:creationId xmlns:a16="http://schemas.microsoft.com/office/drawing/2014/main" id="{7C92432D-78D3-035F-6EDB-54FD6FF64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0" y="2300444"/>
            <a:ext cx="276548" cy="2839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E40AE3-9758-1979-85A4-5161C4E22A7B}"/>
              </a:ext>
            </a:extLst>
          </p:cNvPr>
          <p:cNvSpPr txBox="1"/>
          <p:nvPr/>
        </p:nvSpPr>
        <p:spPr>
          <a:xfrm>
            <a:off x="4270286" y="226511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익명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ED8E21-EF03-56D3-AE47-9ECF23912733}"/>
              </a:ext>
            </a:extLst>
          </p:cNvPr>
          <p:cNvSpPr txBox="1"/>
          <p:nvPr/>
        </p:nvSpPr>
        <p:spPr>
          <a:xfrm>
            <a:off x="4288222" y="2414818"/>
            <a:ext cx="25303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2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09/17</a:t>
            </a:r>
            <a:endParaRPr lang="ko-KR" altLang="en-US" sz="700" dirty="0">
              <a:solidFill>
                <a:schemeClr val="bg2">
                  <a:lumMod val="7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AB29ECC-7BF1-9046-9E47-FAC875DE00DB}"/>
              </a:ext>
            </a:extLst>
          </p:cNvPr>
          <p:cNvSpPr/>
          <p:nvPr/>
        </p:nvSpPr>
        <p:spPr>
          <a:xfrm>
            <a:off x="3929555" y="3085174"/>
            <a:ext cx="1970690" cy="811925"/>
          </a:xfrm>
          <a:prstGeom prst="roundRect">
            <a:avLst>
              <a:gd name="adj" fmla="val 80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4D1816-0583-9F1D-9338-A296336B3851}"/>
              </a:ext>
            </a:extLst>
          </p:cNvPr>
          <p:cNvSpPr txBox="1"/>
          <p:nvPr/>
        </p:nvSpPr>
        <p:spPr>
          <a:xfrm>
            <a:off x="3929555" y="3429000"/>
            <a:ext cx="19706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프로세스와 스레드 차이점이 </a:t>
            </a:r>
            <a:r>
              <a:rPr lang="ko-KR" altLang="en-US" sz="1100" dirty="0" err="1"/>
              <a:t>뭐예요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pic>
        <p:nvPicPr>
          <p:cNvPr id="44" name="그림 43" descr="원, 화이트, 디자인이(가) 표시된 사진&#10;&#10;자동 생성된 설명">
            <a:extLst>
              <a:ext uri="{FF2B5EF4-FFF2-40B4-BE49-F238E27FC236}">
                <a16:creationId xmlns:a16="http://schemas.microsoft.com/office/drawing/2014/main" id="{85888026-EFD7-B617-F611-0AADE9F998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0" y="3146915"/>
            <a:ext cx="276548" cy="28392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4E68235-DF69-E0E2-8857-FC1FBD52B484}"/>
              </a:ext>
            </a:extLst>
          </p:cNvPr>
          <p:cNvSpPr txBox="1"/>
          <p:nvPr/>
        </p:nvSpPr>
        <p:spPr>
          <a:xfrm>
            <a:off x="4270286" y="311158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익명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526884-7561-D253-99ED-E77B20306B9C}"/>
              </a:ext>
            </a:extLst>
          </p:cNvPr>
          <p:cNvSpPr txBox="1"/>
          <p:nvPr/>
        </p:nvSpPr>
        <p:spPr>
          <a:xfrm>
            <a:off x="4288222" y="3261289"/>
            <a:ext cx="25303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2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09/17</a:t>
            </a:r>
            <a:endParaRPr lang="ko-KR" altLang="en-US" sz="700" dirty="0">
              <a:solidFill>
                <a:schemeClr val="bg2">
                  <a:lumMod val="7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51C7270-DBA5-6698-D565-2002BBE4CEB4}"/>
              </a:ext>
            </a:extLst>
          </p:cNvPr>
          <p:cNvSpPr/>
          <p:nvPr/>
        </p:nvSpPr>
        <p:spPr>
          <a:xfrm>
            <a:off x="3929555" y="3931974"/>
            <a:ext cx="1970690" cy="811925"/>
          </a:xfrm>
          <a:prstGeom prst="roundRect">
            <a:avLst>
              <a:gd name="adj" fmla="val 80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5C369-9C5F-8BBE-173B-1A1DA31A258E}"/>
              </a:ext>
            </a:extLst>
          </p:cNvPr>
          <p:cNvSpPr txBox="1"/>
          <p:nvPr/>
        </p:nvSpPr>
        <p:spPr>
          <a:xfrm>
            <a:off x="3929555" y="4275800"/>
            <a:ext cx="1970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 err="1">
                <a:effectLst/>
                <a:latin typeface="Söhne"/>
              </a:rPr>
              <a:t>데드락</a:t>
            </a:r>
            <a:r>
              <a:rPr lang="ko-KR" altLang="en-US" sz="1100" b="0" i="0" dirty="0">
                <a:effectLst/>
                <a:latin typeface="Söhne"/>
              </a:rPr>
              <a:t> 방지 방법</a:t>
            </a:r>
            <a:endParaRPr lang="ko-KR" altLang="en-US" sz="1100" dirty="0"/>
          </a:p>
        </p:txBody>
      </p:sp>
      <p:pic>
        <p:nvPicPr>
          <p:cNvPr id="54" name="그림 53" descr="원, 화이트, 디자인이(가) 표시된 사진&#10;&#10;자동 생성된 설명">
            <a:extLst>
              <a:ext uri="{FF2B5EF4-FFF2-40B4-BE49-F238E27FC236}">
                <a16:creationId xmlns:a16="http://schemas.microsoft.com/office/drawing/2014/main" id="{C8301790-CFAF-B0EF-B959-82647242AC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0" y="3993715"/>
            <a:ext cx="276548" cy="28392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C18FD5A-3706-DF3B-0888-B8FCE73D8DE6}"/>
              </a:ext>
            </a:extLst>
          </p:cNvPr>
          <p:cNvSpPr txBox="1"/>
          <p:nvPr/>
        </p:nvSpPr>
        <p:spPr>
          <a:xfrm>
            <a:off x="4270286" y="395838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익명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14F6-644F-2029-BA94-63A35D7CCE66}"/>
              </a:ext>
            </a:extLst>
          </p:cNvPr>
          <p:cNvSpPr txBox="1"/>
          <p:nvPr/>
        </p:nvSpPr>
        <p:spPr>
          <a:xfrm>
            <a:off x="4288222" y="4108089"/>
            <a:ext cx="25303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2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09/16</a:t>
            </a:r>
            <a:endParaRPr lang="ko-KR" altLang="en-US" sz="700" dirty="0">
              <a:solidFill>
                <a:schemeClr val="bg2">
                  <a:lumMod val="7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BD68062-BFC5-D195-FA18-778FA23723B3}"/>
              </a:ext>
            </a:extLst>
          </p:cNvPr>
          <p:cNvSpPr/>
          <p:nvPr/>
        </p:nvSpPr>
        <p:spPr>
          <a:xfrm>
            <a:off x="3929555" y="4778773"/>
            <a:ext cx="1970690" cy="1282545"/>
          </a:xfrm>
          <a:prstGeom prst="roundRect">
            <a:avLst>
              <a:gd name="adj" fmla="val 80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C90E91-2167-5E35-71A9-D5B6CD8175B1}"/>
              </a:ext>
            </a:extLst>
          </p:cNvPr>
          <p:cNvSpPr txBox="1"/>
          <p:nvPr/>
        </p:nvSpPr>
        <p:spPr>
          <a:xfrm>
            <a:off x="3929555" y="5122600"/>
            <a:ext cx="197069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i="0" dirty="0">
                <a:solidFill>
                  <a:schemeClr val="tx1"/>
                </a:solidFill>
                <a:effectLst/>
              </a:rPr>
              <a:t>Round Robin </a:t>
            </a:r>
            <a:r>
              <a:rPr lang="ko-KR" altLang="en-US" sz="1100" i="0" dirty="0">
                <a:solidFill>
                  <a:schemeClr val="tx1"/>
                </a:solidFill>
                <a:effectLst/>
              </a:rPr>
              <a:t>스케줄링 방법에서 타임 슬라이스가 너무 짧거나 너무 긴 경우 적절한 타임 슬라이스를 선택하는 방법이 궁금해요</a:t>
            </a:r>
            <a:endParaRPr lang="ko-KR" altLang="en-US" sz="1100" dirty="0"/>
          </a:p>
        </p:txBody>
      </p:sp>
      <p:pic>
        <p:nvPicPr>
          <p:cNvPr id="64" name="그림 63" descr="원, 화이트, 디자인이(가) 표시된 사진&#10;&#10;자동 생성된 설명">
            <a:extLst>
              <a:ext uri="{FF2B5EF4-FFF2-40B4-BE49-F238E27FC236}">
                <a16:creationId xmlns:a16="http://schemas.microsoft.com/office/drawing/2014/main" id="{D4E75DD3-D3FA-7B4D-267B-EE4A7BB5B3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0" y="4840515"/>
            <a:ext cx="276548" cy="28392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E4C01E6-A107-4EBD-3065-1DD541885601}"/>
              </a:ext>
            </a:extLst>
          </p:cNvPr>
          <p:cNvSpPr txBox="1"/>
          <p:nvPr/>
        </p:nvSpPr>
        <p:spPr>
          <a:xfrm>
            <a:off x="4270286" y="480518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익명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C93108-3E3C-12E7-7ABE-D82C021AB6E0}"/>
              </a:ext>
            </a:extLst>
          </p:cNvPr>
          <p:cNvSpPr txBox="1"/>
          <p:nvPr/>
        </p:nvSpPr>
        <p:spPr>
          <a:xfrm>
            <a:off x="4288222" y="4954889"/>
            <a:ext cx="25303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2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09/16</a:t>
            </a:r>
            <a:endParaRPr lang="ko-KR" altLang="en-US" sz="700" dirty="0">
              <a:solidFill>
                <a:schemeClr val="bg2">
                  <a:lumMod val="7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21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/>
          </p:cNvSpPr>
          <p:nvPr/>
        </p:nvSpPr>
        <p:spPr>
          <a:xfrm rot="0">
            <a:off x="6094730" y="3196590"/>
            <a:ext cx="248412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백엔드 데이터베이스</a:t>
            </a:r>
            <a:endParaRPr lang="ko-KR" altLang="en-US">
              <a:solidFill>
                <a:schemeClr val="tx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pic>
        <p:nvPicPr>
          <p:cNvPr id="21" name="Picture " descr="C:/Users/June/AppData/Roaming/PolarisOffice/ETemp/23576_20388048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53065" y="6440170"/>
            <a:ext cx="1245235" cy="298450"/>
          </a:xfrm>
          <a:prstGeom prst="rect"/>
          <a:noFill/>
        </p:spPr>
      </p:pic>
      <p:sp>
        <p:nvSpPr>
          <p:cNvPr id="24" name="Rect 0"/>
          <p:cNvSpPr txBox="1">
            <a:spLocks/>
          </p:cNvSpPr>
          <p:nvPr/>
        </p:nvSpPr>
        <p:spPr>
          <a:xfrm rot="0">
            <a:off x="428625" y="860425"/>
            <a:ext cx="2096770" cy="3390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endParaRPr lang="ko-KR" altLang="en-US" sz="1600">
              <a:solidFill>
                <a:srgbClr val="264130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cxnSp>
        <p:nvCxnSpPr>
          <p:cNvPr id="25" name="Rect 0"/>
          <p:cNvCxnSpPr/>
          <p:nvPr/>
        </p:nvCxnSpPr>
        <p:spPr>
          <a:xfrm rot="0">
            <a:off x="394970" y="830580"/>
            <a:ext cx="11403965" cy="1270"/>
          </a:xfrm>
          <a:prstGeom prst="line"/>
          <a:ln w="25400" cap="flat" cmpd="sng">
            <a:solidFill>
              <a:srgbClr val="26413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 0"/>
          <p:cNvSpPr txBox="1">
            <a:spLocks/>
          </p:cNvSpPr>
          <p:nvPr/>
        </p:nvSpPr>
        <p:spPr>
          <a:xfrm rot="0">
            <a:off x="394970" y="429895"/>
            <a:ext cx="1920240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200">
                <a:solidFill>
                  <a:srgbClr val="264130"/>
                </a:solidFill>
                <a:latin typeface="Pretendard Medium" charset="0"/>
                <a:ea typeface="Pretendard Medium" charset="0"/>
                <a:cs typeface="Pretendard Medium" charset="0"/>
              </a:rPr>
              <a:t>구현계획</a:t>
            </a:r>
            <a:endParaRPr lang="ko-KR" altLang="en-US" sz="2200">
              <a:solidFill>
                <a:srgbClr val="264130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10668000" y="555625"/>
            <a:ext cx="113030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z="1200">
                <a:solidFill>
                  <a:srgbClr val="264130"/>
                </a:solidFill>
                <a:latin typeface="Pretendard Light" charset="0"/>
                <a:ea typeface="Pretendard Light" charset="0"/>
                <a:cs typeface="Pretendard Light" charset="0"/>
              </a:rPr>
              <a:t>페이지 수 </a:t>
            </a:r>
            <a:r>
              <a:rPr lang="en-US" altLang="ko-KR" sz="1200">
                <a:solidFill>
                  <a:srgbClr val="264130"/>
                </a:solidFill>
                <a:latin typeface="Pretendard Light" charset="0"/>
                <a:ea typeface="Pretendard Light" charset="0"/>
                <a:cs typeface="Pretendard Light" charset="0"/>
              </a:rPr>
              <a:t>000</a:t>
            </a:r>
            <a:endParaRPr lang="ko-KR" altLang="en-US" sz="1200">
              <a:solidFill>
                <a:srgbClr val="264130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 rot="0">
            <a:off x="5953125" y="1548130"/>
            <a:ext cx="26733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백엔드 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서버 개발용</a:t>
            </a:r>
            <a:endParaRPr lang="ko-KR" altLang="en-US">
              <a:solidFill>
                <a:schemeClr val="tx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 rot="0">
            <a:off x="5805805" y="4852670"/>
            <a:ext cx="148590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배포</a:t>
            </a:r>
            <a:endParaRPr lang="ko-KR" altLang="en-US">
              <a:solidFill>
                <a:schemeClr val="tx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35" name="도형 1"/>
          <p:cNvSpPr>
            <a:spLocks/>
          </p:cNvSpPr>
          <p:nvPr/>
        </p:nvSpPr>
        <p:spPr>
          <a:xfrm rot="0">
            <a:off x="573405" y="2879090"/>
            <a:ext cx="2324100" cy="887095"/>
          </a:xfrm>
          <a:prstGeom prst="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백엔드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4"/>
          <p:cNvCxnSpPr>
            <a:stCxn id="35" idx="3"/>
          </p:cNvCxnSpPr>
          <p:nvPr/>
        </p:nvCxnSpPr>
        <p:spPr>
          <a:xfrm rot="0">
            <a:off x="2896870" y="3322320"/>
            <a:ext cx="644525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5"/>
          <p:cNvCxnSpPr/>
          <p:nvPr/>
        </p:nvCxnSpPr>
        <p:spPr>
          <a:xfrm rot="0">
            <a:off x="3558540" y="1702435"/>
            <a:ext cx="635" cy="326961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6"/>
          <p:cNvCxnSpPr/>
          <p:nvPr/>
        </p:nvCxnSpPr>
        <p:spPr>
          <a:xfrm rot="0">
            <a:off x="3541395" y="1719580"/>
            <a:ext cx="502920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도형 7"/>
          <p:cNvCxnSpPr/>
          <p:nvPr/>
        </p:nvCxnSpPr>
        <p:spPr>
          <a:xfrm rot="0">
            <a:off x="3547745" y="4990465"/>
            <a:ext cx="502920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8"/>
          <p:cNvCxnSpPr/>
          <p:nvPr/>
        </p:nvCxnSpPr>
        <p:spPr>
          <a:xfrm rot="0">
            <a:off x="3541395" y="3323590"/>
            <a:ext cx="502920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9" descr="C:/Users/June/AppData/Roaming/PolarisOffice/ETemp/23576_20388048/fImage14703196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58920" y="1383030"/>
            <a:ext cx="1830070" cy="704215"/>
          </a:xfrm>
          <a:prstGeom prst="rect"/>
          <a:noFill/>
        </p:spPr>
      </p:pic>
      <p:pic>
        <p:nvPicPr>
          <p:cNvPr id="42" name="그림 10" descr="C:/Users/June/AppData/Roaming/PolarisOffice/ETemp/23576_20388048/fImage5175197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1940" y="3079115"/>
            <a:ext cx="1715135" cy="486410"/>
          </a:xfrm>
          <a:prstGeom prst="rect"/>
          <a:noFill/>
        </p:spPr>
      </p:pic>
      <p:pic>
        <p:nvPicPr>
          <p:cNvPr id="43" name="그림 11" descr="C:/Users/June/AppData/Roaming/PolarisOffice/ETemp/23576_20388048/fImage30240198696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60190" y="4475480"/>
            <a:ext cx="1846580" cy="1037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/>
          </p:cNvSpPr>
          <p:nvPr/>
        </p:nvSpPr>
        <p:spPr>
          <a:xfrm rot="0">
            <a:off x="6030595" y="3196590"/>
            <a:ext cx="11239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배포</a:t>
            </a:r>
            <a:endParaRPr lang="ko-KR" altLang="en-US">
              <a:solidFill>
                <a:schemeClr val="tx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pic>
        <p:nvPicPr>
          <p:cNvPr id="21" name="Picture " descr="C:/Users/June/AppData/Roaming/PolarisOffice/ETemp/23576_20388048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53065" y="6440170"/>
            <a:ext cx="1245235" cy="298450"/>
          </a:xfrm>
          <a:prstGeom prst="rect"/>
          <a:noFill/>
        </p:spPr>
      </p:pic>
      <p:sp>
        <p:nvSpPr>
          <p:cNvPr id="24" name="Rect 0"/>
          <p:cNvSpPr txBox="1">
            <a:spLocks/>
          </p:cNvSpPr>
          <p:nvPr/>
        </p:nvSpPr>
        <p:spPr>
          <a:xfrm rot="0">
            <a:off x="428625" y="860425"/>
            <a:ext cx="2096770" cy="3390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endParaRPr lang="ko-KR" altLang="en-US" sz="1600">
              <a:solidFill>
                <a:srgbClr val="264130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cxnSp>
        <p:nvCxnSpPr>
          <p:cNvPr id="25" name="Rect 0"/>
          <p:cNvCxnSpPr/>
          <p:nvPr/>
        </p:nvCxnSpPr>
        <p:spPr>
          <a:xfrm rot="0">
            <a:off x="394970" y="830580"/>
            <a:ext cx="11403965" cy="1270"/>
          </a:xfrm>
          <a:prstGeom prst="line"/>
          <a:ln w="25400" cap="flat" cmpd="sng">
            <a:solidFill>
              <a:srgbClr val="26413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 0"/>
          <p:cNvSpPr txBox="1">
            <a:spLocks/>
          </p:cNvSpPr>
          <p:nvPr/>
        </p:nvSpPr>
        <p:spPr>
          <a:xfrm rot="0">
            <a:off x="394970" y="429895"/>
            <a:ext cx="1920240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200">
                <a:solidFill>
                  <a:srgbClr val="264130"/>
                </a:solidFill>
                <a:latin typeface="Pretendard Medium" charset="0"/>
                <a:ea typeface="Pretendard Medium" charset="0"/>
                <a:cs typeface="Pretendard Medium" charset="0"/>
              </a:rPr>
              <a:t>구현계획</a:t>
            </a:r>
            <a:endParaRPr lang="ko-KR" altLang="en-US" sz="2200">
              <a:solidFill>
                <a:srgbClr val="264130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10668000" y="555625"/>
            <a:ext cx="113030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z="1200">
                <a:solidFill>
                  <a:srgbClr val="264130"/>
                </a:solidFill>
                <a:latin typeface="Pretendard Light" charset="0"/>
                <a:ea typeface="Pretendard Light" charset="0"/>
                <a:cs typeface="Pretendard Light" charset="0"/>
              </a:rPr>
              <a:t>페이지 수 </a:t>
            </a:r>
            <a:r>
              <a:rPr lang="en-US" altLang="ko-KR" sz="1200">
                <a:solidFill>
                  <a:srgbClr val="264130"/>
                </a:solidFill>
                <a:latin typeface="Pretendard Light" charset="0"/>
                <a:ea typeface="Pretendard Light" charset="0"/>
                <a:cs typeface="Pretendard Light" charset="0"/>
              </a:rPr>
              <a:t>000</a:t>
            </a:r>
            <a:endParaRPr lang="ko-KR" altLang="en-US" sz="1200">
              <a:solidFill>
                <a:srgbClr val="264130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 rot="0">
            <a:off x="5842000" y="4852670"/>
            <a:ext cx="148590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배포</a:t>
            </a:r>
            <a:endParaRPr lang="ko-KR" altLang="en-US">
              <a:solidFill>
                <a:schemeClr val="tx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573405" y="2879090"/>
            <a:ext cx="2324100" cy="887095"/>
          </a:xfrm>
          <a:prstGeom prst="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A</a:t>
            </a:r>
            <a:r>
              <a:rPr lang="ko-KR" sz="1800">
                <a:latin typeface="맑은 고딕" charset="0"/>
                <a:ea typeface="맑은 고딕" charset="0"/>
              </a:rPr>
              <a:t>I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Rect 0"/>
          <p:cNvCxnSpPr>
            <a:stCxn id="35" idx="3"/>
          </p:cNvCxnSpPr>
          <p:nvPr/>
        </p:nvCxnSpPr>
        <p:spPr>
          <a:xfrm rot="0">
            <a:off x="2896870" y="3322320"/>
            <a:ext cx="644525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t 0"/>
          <p:cNvCxnSpPr/>
          <p:nvPr/>
        </p:nvCxnSpPr>
        <p:spPr>
          <a:xfrm rot="0">
            <a:off x="3558540" y="1702435"/>
            <a:ext cx="635" cy="326961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t 0"/>
          <p:cNvCxnSpPr/>
          <p:nvPr/>
        </p:nvCxnSpPr>
        <p:spPr>
          <a:xfrm rot="0">
            <a:off x="3541395" y="1719580"/>
            <a:ext cx="502920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t 0"/>
          <p:cNvCxnSpPr/>
          <p:nvPr/>
        </p:nvCxnSpPr>
        <p:spPr>
          <a:xfrm rot="0">
            <a:off x="3547745" y="4990465"/>
            <a:ext cx="502920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t 0"/>
          <p:cNvCxnSpPr/>
          <p:nvPr/>
        </p:nvCxnSpPr>
        <p:spPr>
          <a:xfrm rot="0">
            <a:off x="3541395" y="3323590"/>
            <a:ext cx="502920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" descr="C:/Users/June/AppData/Roaming/PolarisOffice/ETemp/23576_20388048/fImage21626213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058920" y="1529715"/>
            <a:ext cx="1829435" cy="410845"/>
          </a:xfrm>
          <a:prstGeom prst="rect"/>
          <a:noFill/>
        </p:spPr>
      </p:pic>
      <p:pic>
        <p:nvPicPr>
          <p:cNvPr id="42" name="Picture " descr="C:/Users/June/AppData/Roaming/PolarisOffice/ETemp/23576_20388048/fImage14703214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328795" y="3079115"/>
            <a:ext cx="1241425" cy="485775"/>
          </a:xfrm>
          <a:prstGeom prst="rect"/>
          <a:noFill/>
        </p:spPr>
      </p:pic>
      <p:pic>
        <p:nvPicPr>
          <p:cNvPr id="43" name="Picture " descr="C:/Users/June/AppData/Roaming/PolarisOffice/ETemp/23576_20388048/fImage30240215814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60190" y="4475480"/>
            <a:ext cx="1846580" cy="1037590"/>
          </a:xfrm>
          <a:prstGeom prst="rect"/>
          <a:noFill/>
        </p:spPr>
      </p:pic>
      <p:sp>
        <p:nvSpPr>
          <p:cNvPr id="44" name="텍스트 상자 18"/>
          <p:cNvSpPr txBox="1">
            <a:spLocks/>
          </p:cNvSpPr>
          <p:nvPr/>
        </p:nvSpPr>
        <p:spPr>
          <a:xfrm rot="0">
            <a:off x="6060440" y="1530350"/>
            <a:ext cx="11239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-개발</a:t>
            </a:r>
            <a:endParaRPr lang="ko-KR" altLang="en-US">
              <a:solidFill>
                <a:schemeClr val="tx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 descr="C:/Users/June/AppData/Roaming/PolarisOffice/ETemp/23576_20388048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53065" y="6440170"/>
            <a:ext cx="1245235" cy="298450"/>
          </a:xfrm>
          <a:prstGeom prst="rect"/>
          <a:noFill/>
        </p:spPr>
      </p:pic>
      <p:sp>
        <p:nvSpPr>
          <p:cNvPr id="24" name="Rect 0"/>
          <p:cNvSpPr txBox="1">
            <a:spLocks/>
          </p:cNvSpPr>
          <p:nvPr/>
        </p:nvSpPr>
        <p:spPr>
          <a:xfrm rot="0">
            <a:off x="428625" y="860425"/>
            <a:ext cx="2096770" cy="3390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endParaRPr lang="ko-KR" altLang="en-US" sz="1600">
              <a:solidFill>
                <a:srgbClr val="264130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cxnSp>
        <p:nvCxnSpPr>
          <p:cNvPr id="25" name="Rect 0"/>
          <p:cNvCxnSpPr/>
          <p:nvPr/>
        </p:nvCxnSpPr>
        <p:spPr>
          <a:xfrm rot="0">
            <a:off x="394970" y="830580"/>
            <a:ext cx="11403965" cy="1270"/>
          </a:xfrm>
          <a:prstGeom prst="line"/>
          <a:ln w="25400" cap="flat" cmpd="sng">
            <a:solidFill>
              <a:srgbClr val="26413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 0"/>
          <p:cNvSpPr txBox="1">
            <a:spLocks/>
          </p:cNvSpPr>
          <p:nvPr/>
        </p:nvSpPr>
        <p:spPr>
          <a:xfrm rot="0">
            <a:off x="394970" y="429895"/>
            <a:ext cx="1920240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200">
                <a:solidFill>
                  <a:srgbClr val="264130"/>
                </a:solidFill>
                <a:latin typeface="Pretendard Medium" charset="0"/>
                <a:ea typeface="Pretendard Medium" charset="0"/>
                <a:cs typeface="Pretendard Medium" charset="0"/>
              </a:rPr>
              <a:t>구현계획</a:t>
            </a:r>
            <a:endParaRPr lang="ko-KR" altLang="en-US" sz="2200">
              <a:solidFill>
                <a:srgbClr val="264130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10668000" y="555625"/>
            <a:ext cx="113030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z="1200">
                <a:solidFill>
                  <a:srgbClr val="264130"/>
                </a:solidFill>
                <a:latin typeface="Pretendard Light" charset="0"/>
                <a:ea typeface="Pretendard Light" charset="0"/>
                <a:cs typeface="Pretendard Light" charset="0"/>
              </a:rPr>
              <a:t>페이지 수 </a:t>
            </a:r>
            <a:r>
              <a:rPr lang="en-US" altLang="ko-KR" sz="1200">
                <a:solidFill>
                  <a:srgbClr val="264130"/>
                </a:solidFill>
                <a:latin typeface="Pretendard Light" charset="0"/>
                <a:ea typeface="Pretendard Light" charset="0"/>
                <a:cs typeface="Pretendard Light" charset="0"/>
              </a:rPr>
              <a:t>000</a:t>
            </a:r>
            <a:endParaRPr lang="ko-KR" altLang="en-US" sz="1200">
              <a:solidFill>
                <a:srgbClr val="264130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 rot="0">
            <a:off x="5988685" y="2121535"/>
            <a:ext cx="26733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프론트엔드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 개발</a:t>
            </a:r>
            <a:endParaRPr lang="ko-KR" altLang="en-US">
              <a:solidFill>
                <a:schemeClr val="tx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 rot="0">
            <a:off x="6219825" y="4137660"/>
            <a:ext cx="2595245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-동일 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코드로 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I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OS와 데스크탑 UI 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동시 </a:t>
            </a:r>
            <a:r>
              <a:rPr lang="ko-KR" altLang="en-US">
                <a:solidFill>
                  <a:schemeClr val="tx1"/>
                </a:solidFill>
                <a:latin typeface="Pretendard Light" charset="0"/>
                <a:ea typeface="Pretendard Light" charset="0"/>
                <a:cs typeface="Pretendard Light" charset="0"/>
              </a:rPr>
              <a:t>개발</a:t>
            </a:r>
            <a:endParaRPr lang="ko-KR" altLang="en-US">
              <a:solidFill>
                <a:schemeClr val="tx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573405" y="2879090"/>
            <a:ext cx="2324100" cy="887095"/>
          </a:xfrm>
          <a:prstGeom prst="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프론트</a:t>
            </a:r>
            <a:r>
              <a:rPr sz="1800">
                <a:latin typeface="맑은 고딕" charset="0"/>
                <a:ea typeface="맑은 고딕" charset="0"/>
              </a:rPr>
              <a:t>엔드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Rect 0"/>
          <p:cNvCxnSpPr>
            <a:stCxn id="35" idx="3"/>
          </p:cNvCxnSpPr>
          <p:nvPr/>
        </p:nvCxnSpPr>
        <p:spPr>
          <a:xfrm rot="0">
            <a:off x="2896870" y="3322320"/>
            <a:ext cx="644525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t 0"/>
          <p:cNvCxnSpPr/>
          <p:nvPr/>
        </p:nvCxnSpPr>
        <p:spPr>
          <a:xfrm rot="0">
            <a:off x="3540760" y="2299335"/>
            <a:ext cx="635" cy="212915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t 0"/>
          <p:cNvCxnSpPr/>
          <p:nvPr/>
        </p:nvCxnSpPr>
        <p:spPr>
          <a:xfrm rot="0">
            <a:off x="3541395" y="2299335"/>
            <a:ext cx="502920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t 0"/>
          <p:cNvCxnSpPr/>
          <p:nvPr/>
        </p:nvCxnSpPr>
        <p:spPr>
          <a:xfrm rot="0">
            <a:off x="3540125" y="4415155"/>
            <a:ext cx="502920" cy="6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" descr="C:/Users/June/AppData/Roaming/PolarisOffice/ETemp/23576_20388048/fImage92760230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57980" y="1903095"/>
            <a:ext cx="1624330" cy="810895"/>
          </a:xfrm>
          <a:prstGeom prst="rect"/>
          <a:noFill/>
        </p:spPr>
      </p:pic>
      <p:pic>
        <p:nvPicPr>
          <p:cNvPr id="43" name="Picture " descr="C:/Users/June/AppData/Roaming/PolarisOffice/ETemp/23576_20388048/fImage20190232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86555" y="3943350"/>
            <a:ext cx="1593215" cy="10369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smtClean="0">
            <a:solidFill>
              <a:schemeClr val="tx1"/>
            </a:solidFill>
            <a:latin typeface="Noto Sans CJK KR Light" panose="020B0300000000000000" pitchFamily="34" charset="-127"/>
            <a:ea typeface="Noto Sans CJK KR Light" panose="020B03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3EB85733FE23B4897BBEF11A21F6898" ma:contentTypeVersion="0" ma:contentTypeDescription="새 문서를 만듭니다." ma:contentTypeScope="" ma:versionID="ab691783de03aa8233c9302902543e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b71a8a89f8f7d9719d4d8d25a9f3b4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054071-C70F-458E-A684-E8AE5F184F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28FAC38-4289-4C6A-A896-DC5E4CFB75F7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88DF8CC-8689-4341-96AC-F866079247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69</Paragraphs>
  <Words>387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임재열</dc:creator>
  <cp:lastModifiedBy>Bae June Chul</cp:lastModifiedBy>
  <dc:title>PowerPoint 프레젠테이션</dc:title>
  <cp:version>9.104.165.50235</cp:version>
  <dcterms:modified xsi:type="dcterms:W3CDTF">2023-09-17T10:56:08Z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0x01010023EB85733FE23B4897BBEF11A21F6898</vt:lpwstr>
  </property>
</Properties>
</file>